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4" r:id="rId10"/>
    <p:sldId id="265" r:id="rId11"/>
    <p:sldId id="268" r:id="rId12"/>
    <p:sldId id="269" r:id="rId13"/>
    <p:sldId id="270" r:id="rId14"/>
    <p:sldId id="266" r:id="rId15"/>
    <p:sldId id="271" r:id="rId16"/>
    <p:sldId id="274" r:id="rId17"/>
    <p:sldId id="276" r:id="rId18"/>
    <p:sldId id="272" r:id="rId19"/>
    <p:sldId id="277" r:id="rId20"/>
    <p:sldId id="273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ransition spd="slow">
    <p:pull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itannica.com/topic/ARPANET" TargetMode="External"/><Relationship Id="rId13" Type="http://schemas.openxmlformats.org/officeDocument/2006/relationships/hyperlink" Target="http://www.silicon-valley-story.de/sv/militFunding.html" TargetMode="External"/><Relationship Id="rId3" Type="http://schemas.openxmlformats.org/officeDocument/2006/relationships/hyperlink" Target="http://www.popularmechanics.com/military/research/g1577/7-surprising-scientific-advances-that-came-out-of-world-war-i/" TargetMode="External"/><Relationship Id="rId7" Type="http://schemas.openxmlformats.org/officeDocument/2006/relationships/hyperlink" Target="http://science.howstuffworks.com/war-drive-technological-advancement1.htm" TargetMode="External"/><Relationship Id="rId12" Type="http://schemas.openxmlformats.org/officeDocument/2006/relationships/hyperlink" Target="http://www.alphr.com/features/373546/10-brilliant-darpa-inventions" TargetMode="External"/><Relationship Id="rId2" Type="http://schemas.openxmlformats.org/officeDocument/2006/relationships/hyperlink" Target="http://www.history.com/topics/american-civil-war/civil-war-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PANET" TargetMode="External"/><Relationship Id="rId11" Type="http://schemas.openxmlformats.org/officeDocument/2006/relationships/hyperlink" Target="http://www.fleetistics.com/history-gps-satellites.php" TargetMode="External"/><Relationship Id="rId5" Type="http://schemas.openxmlformats.org/officeDocument/2006/relationships/hyperlink" Target="https://en.wikipedia.org/wiki/History_of_computing_hardware" TargetMode="External"/><Relationship Id="rId10" Type="http://schemas.openxmlformats.org/officeDocument/2006/relationships/hyperlink" Target="http://www.bloomberg.com/news/articles/2014-12-04/gps-as-we-know-it-happened-because-of-ronald-reagan" TargetMode="External"/><Relationship Id="rId4" Type="http://schemas.openxmlformats.org/officeDocument/2006/relationships/hyperlink" Target="https://en.wikipedia.org/wiki/Cryptanalysis_of_the_Enigma" TargetMode="External"/><Relationship Id="rId9" Type="http://schemas.openxmlformats.org/officeDocument/2006/relationships/hyperlink" Target="https://en.wikipedia.org/wiki/DARP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TED Talk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Bits Please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96206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Radio – World War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2362200"/>
            <a:ext cx="5789612" cy="3777622"/>
          </a:xfrm>
        </p:spPr>
        <p:txBody>
          <a:bodyPr/>
          <a:lstStyle/>
          <a:p>
            <a:r>
              <a:rPr lang="en-US" dirty="0"/>
              <a:t>AT&amp;T—in collaboration with the Signal Corps—made great advances in manufacturing:</a:t>
            </a:r>
          </a:p>
          <a:p>
            <a:r>
              <a:rPr lang="en-US" b="1" dirty="0"/>
              <a:t>Vacuum tubes</a:t>
            </a:r>
            <a:r>
              <a:rPr lang="en-US" dirty="0"/>
              <a:t> (valves).</a:t>
            </a:r>
          </a:p>
          <a:p>
            <a:r>
              <a:rPr lang="en-US" dirty="0"/>
              <a:t>Smaller receivers</a:t>
            </a:r>
          </a:p>
          <a:p>
            <a:r>
              <a:rPr lang="en-US" b="1" dirty="0"/>
              <a:t>More powerful transmitters</a:t>
            </a:r>
          </a:p>
          <a:p>
            <a:r>
              <a:rPr lang="en-GB" dirty="0"/>
              <a:t>Laid the foundations for the </a:t>
            </a:r>
            <a:r>
              <a:rPr lang="en-GB" b="1" dirty="0"/>
              <a:t>transistor </a:t>
            </a:r>
            <a:r>
              <a:rPr lang="en-GB" dirty="0"/>
              <a:t>in many years to come.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5000"/>
            <a:ext cx="2552700" cy="34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00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Collossus</a:t>
            </a:r>
            <a:r>
              <a:rPr lang="en-GB" dirty="0"/>
              <a:t> – World War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260" y="2608385"/>
            <a:ext cx="3378909" cy="3777622"/>
          </a:xfrm>
        </p:spPr>
        <p:txBody>
          <a:bodyPr/>
          <a:lstStyle/>
          <a:p>
            <a:r>
              <a:rPr lang="en-US" dirty="0"/>
              <a:t>Used thermionic valves (</a:t>
            </a:r>
            <a:r>
              <a:rPr lang="en-US" b="1" dirty="0"/>
              <a:t>vacuum tubes</a:t>
            </a:r>
            <a:r>
              <a:rPr lang="en-US" dirty="0"/>
              <a:t>) to perform </a:t>
            </a:r>
            <a:r>
              <a:rPr lang="en-US" b="1" dirty="0"/>
              <a:t>Boolean</a:t>
            </a:r>
            <a:r>
              <a:rPr lang="en-US" dirty="0"/>
              <a:t> and counting operations.</a:t>
            </a:r>
          </a:p>
          <a:p>
            <a:r>
              <a:rPr lang="en-US" dirty="0"/>
              <a:t>Regarded as the </a:t>
            </a:r>
            <a:r>
              <a:rPr lang="en-US" b="1" dirty="0"/>
              <a:t>world's first programmable</a:t>
            </a:r>
            <a:r>
              <a:rPr lang="en-US" dirty="0"/>
              <a:t>, electronic, digital </a:t>
            </a:r>
            <a:r>
              <a:rPr lang="en-US" b="1" dirty="0"/>
              <a:t>computer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133599"/>
            <a:ext cx="261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671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4615" y="2873253"/>
            <a:ext cx="5349997" cy="3777622"/>
          </a:xfrm>
        </p:spPr>
        <p:txBody>
          <a:bodyPr/>
          <a:lstStyle/>
          <a:p>
            <a:r>
              <a:rPr lang="en-US" dirty="0"/>
              <a:t>1960s, the </a:t>
            </a:r>
            <a:r>
              <a:rPr lang="en-US" b="1" dirty="0"/>
              <a:t>U.S. Department of Defense </a:t>
            </a:r>
            <a:r>
              <a:rPr lang="en-US" dirty="0"/>
              <a:t>funded a project called </a:t>
            </a:r>
            <a:r>
              <a:rPr lang="en-US" b="1" dirty="0"/>
              <a:t>ARPANET</a:t>
            </a:r>
            <a:r>
              <a:rPr lang="en-US" dirty="0"/>
              <a:t>.</a:t>
            </a:r>
          </a:p>
          <a:p>
            <a:r>
              <a:rPr lang="en-US" dirty="0"/>
              <a:t>Developed the technologies and protocols necessary to allow </a:t>
            </a:r>
            <a:r>
              <a:rPr lang="en-US" b="1" dirty="0"/>
              <a:t>multiple computers to connect directly to one another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547937"/>
            <a:ext cx="2381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65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868" y="2722685"/>
            <a:ext cx="4892797" cy="3777622"/>
          </a:xfrm>
        </p:spPr>
        <p:txBody>
          <a:bodyPr/>
          <a:lstStyle/>
          <a:p>
            <a:r>
              <a:rPr lang="en-US" dirty="0"/>
              <a:t>Multiple separate networks could be joined into </a:t>
            </a:r>
            <a:r>
              <a:rPr lang="en-US" b="1" dirty="0"/>
              <a:t>a network of networks</a:t>
            </a:r>
            <a:r>
              <a:rPr lang="en-US" dirty="0"/>
              <a:t>.</a:t>
            </a:r>
          </a:p>
          <a:p>
            <a:r>
              <a:rPr lang="en-US" dirty="0"/>
              <a:t>In 1983, ARPANET was </a:t>
            </a:r>
            <a:r>
              <a:rPr lang="en-US" b="1" dirty="0"/>
              <a:t>divided into two </a:t>
            </a:r>
            <a:r>
              <a:rPr lang="en-US" dirty="0"/>
              <a:t>parts, </a:t>
            </a:r>
            <a:r>
              <a:rPr lang="en-US" b="1" dirty="0"/>
              <a:t>MILNET</a:t>
            </a:r>
            <a:r>
              <a:rPr lang="en-US" dirty="0"/>
              <a:t>, to be used by </a:t>
            </a:r>
            <a:r>
              <a:rPr lang="en-US" b="1" dirty="0"/>
              <a:t>military</a:t>
            </a:r>
            <a:r>
              <a:rPr lang="en-US" dirty="0"/>
              <a:t> and defense agencies, and a </a:t>
            </a:r>
            <a:r>
              <a:rPr lang="en-US" b="1" dirty="0"/>
              <a:t>civilian version</a:t>
            </a:r>
            <a:r>
              <a:rPr lang="en-US" dirty="0"/>
              <a:t> of </a:t>
            </a:r>
            <a:r>
              <a:rPr lang="en-US" b="1" dirty="0"/>
              <a:t>ARPANET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209800"/>
            <a:ext cx="3810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33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– Cold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292" y="2687517"/>
            <a:ext cx="5358789" cy="4372708"/>
          </a:xfrm>
        </p:spPr>
        <p:txBody>
          <a:bodyPr>
            <a:normAutofit/>
          </a:bodyPr>
          <a:lstStyle/>
          <a:p>
            <a:r>
              <a:rPr lang="en-US" dirty="0"/>
              <a:t>Developed by the U.S. military in the 1970s as a </a:t>
            </a:r>
            <a:r>
              <a:rPr lang="en-US" b="1" dirty="0"/>
              <a:t>Cold War weapon</a:t>
            </a:r>
            <a:r>
              <a:rPr lang="en-US" dirty="0"/>
              <a:t>. </a:t>
            </a:r>
          </a:p>
          <a:p>
            <a:r>
              <a:rPr lang="en-US" dirty="0"/>
              <a:t>A team of U.S. scientists </a:t>
            </a:r>
            <a:r>
              <a:rPr lang="en-US" b="1" dirty="0"/>
              <a:t>monitoring Sputnik's radio transmissions</a:t>
            </a:r>
          </a:p>
          <a:p>
            <a:r>
              <a:rPr lang="en-US" dirty="0"/>
              <a:t>1983, </a:t>
            </a:r>
            <a:r>
              <a:rPr lang="en-US" b="1" dirty="0"/>
              <a:t>President Reagan </a:t>
            </a:r>
            <a:r>
              <a:rPr lang="en-US" dirty="0"/>
              <a:t>signs an executive order allowing </a:t>
            </a:r>
            <a:r>
              <a:rPr lang="en-US" b="1" dirty="0"/>
              <a:t>civilian use </a:t>
            </a:r>
            <a:r>
              <a:rPr lang="en-US" dirty="0"/>
              <a:t>of the Pentagon’s Global Positioning System.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16" y="2230314"/>
            <a:ext cx="31432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Steve Jobs?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928" y="2133600"/>
            <a:ext cx="7721970" cy="3778250"/>
          </a:xfrm>
        </p:spPr>
      </p:pic>
    </p:spTree>
    <p:extLst>
      <p:ext uri="{BB962C8B-B14F-4D97-AF65-F5344CB8AC3E}">
        <p14:creationId xmlns:p14="http://schemas.microsoft.com/office/powerpoint/2010/main" val="39211386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Bill Gates and Tim Berners-Lee?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652347"/>
            <a:ext cx="8915400" cy="377762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oN-Line</a:t>
            </a:r>
            <a:r>
              <a:rPr lang="en-US" sz="3600" b="1" dirty="0"/>
              <a:t> System (NLS) </a:t>
            </a:r>
          </a:p>
          <a:p>
            <a:r>
              <a:rPr lang="en-US" sz="3600" b="1" dirty="0"/>
              <a:t>GUI</a:t>
            </a:r>
          </a:p>
          <a:p>
            <a:r>
              <a:rPr lang="en-US" sz="3600" b="1" dirty="0"/>
              <a:t>Onscreen Windowing with a Mouse</a:t>
            </a:r>
          </a:p>
          <a:p>
            <a:r>
              <a:rPr lang="en-US" sz="3600" b="1" dirty="0"/>
              <a:t>Hypertext Linking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83466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7676" y="2676093"/>
            <a:ext cx="2912783" cy="1016678"/>
          </a:xfrm>
        </p:spPr>
        <p:txBody>
          <a:bodyPr>
            <a:noAutofit/>
          </a:bodyPr>
          <a:lstStyle/>
          <a:p>
            <a:r>
              <a:rPr lang="en-GB" sz="3200" dirty="0"/>
              <a:t>Who funded this research?</a:t>
            </a:r>
            <a:endParaRPr lang="en-US" sz="3200" dirty="0"/>
          </a:p>
        </p:txBody>
      </p:sp>
      <p:sp>
        <p:nvSpPr>
          <p:cNvPr id="4" name="Flowchart: Preparation 3"/>
          <p:cNvSpPr/>
          <p:nvPr/>
        </p:nvSpPr>
        <p:spPr>
          <a:xfrm>
            <a:off x="4949264" y="2301762"/>
            <a:ext cx="3649609" cy="1916025"/>
          </a:xfrm>
          <a:prstGeom prst="flowChartPreparation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1663" y="405142"/>
            <a:ext cx="2091031" cy="2091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6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0569" y="405142"/>
            <a:ext cx="2668684" cy="2106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0500" y1="49000" x2="20500" y2="49000"/>
                        <a14:foregroundMark x1="17000" y1="48500" x2="17000" y2="48500"/>
                        <a14:foregroundMark x1="10250" y1="47750" x2="10250" y2="47750"/>
                        <a14:foregroundMark x1="34000" y1="50000" x2="34000" y2="50000"/>
                        <a14:foregroundMark x1="50250" y1="46250" x2="50250" y2="46250"/>
                        <a14:foregroundMark x1="68250" y1="45000" x2="68250" y2="45000"/>
                        <a14:foregroundMark x1="82000" y1="49000" x2="82000" y2="4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863" y="4221447"/>
            <a:ext cx="3182407" cy="3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59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did Silicon Valley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580792"/>
          </a:xfrm>
        </p:spPr>
        <p:txBody>
          <a:bodyPr>
            <a:normAutofit/>
          </a:bodyPr>
          <a:lstStyle/>
          <a:p>
            <a:r>
              <a:rPr lang="en-US" dirty="0"/>
              <a:t>After</a:t>
            </a:r>
            <a:r>
              <a:rPr lang="en-US" b="1" dirty="0"/>
              <a:t> Pearl </a:t>
            </a:r>
            <a:r>
              <a:rPr lang="en-US" b="1" dirty="0" err="1"/>
              <a:t>Harbour</a:t>
            </a:r>
            <a:r>
              <a:rPr lang="en-US" b="1" dirty="0"/>
              <a:t> </a:t>
            </a:r>
            <a:r>
              <a:rPr lang="en-US" dirty="0"/>
              <a:t>in 1942, a great deal of the U.S. military forces and of the </a:t>
            </a:r>
            <a:r>
              <a:rPr lang="en-US" b="1" dirty="0"/>
              <a:t>military production </a:t>
            </a:r>
            <a:r>
              <a:rPr lang="en-US" dirty="0"/>
              <a:t>was </a:t>
            </a:r>
            <a:r>
              <a:rPr lang="en-US" b="1" dirty="0"/>
              <a:t>moved to California</a:t>
            </a:r>
            <a:r>
              <a:rPr lang="en-US" dirty="0"/>
              <a:t>.</a:t>
            </a:r>
          </a:p>
          <a:p>
            <a:r>
              <a:rPr lang="en-US" dirty="0"/>
              <a:t>Cold War and the arms race, the Korean conflict, the "missile gap" and the space program, </a:t>
            </a:r>
            <a:r>
              <a:rPr lang="en-US" b="1" dirty="0"/>
              <a:t>the Pentagon kept ordering high-technology products</a:t>
            </a:r>
            <a:r>
              <a:rPr lang="en-US" dirty="0"/>
              <a:t> from the armament factories in California. </a:t>
            </a:r>
          </a:p>
          <a:p>
            <a:r>
              <a:rPr lang="en-US" b="1" dirty="0"/>
              <a:t>Military funding </a:t>
            </a:r>
            <a:r>
              <a:rPr lang="en-US" dirty="0"/>
              <a:t>for high-tech products was </a:t>
            </a:r>
            <a:r>
              <a:rPr lang="en-US" b="1" dirty="0"/>
              <a:t>responsible for the early growth </a:t>
            </a:r>
            <a:r>
              <a:rPr lang="en-US" dirty="0"/>
              <a:t>of Silicon Valley in the 1950s and 1960s. </a:t>
            </a:r>
          </a:p>
          <a:p>
            <a:r>
              <a:rPr lang="en-US" dirty="0"/>
              <a:t>DoD purchases represented about </a:t>
            </a:r>
            <a:r>
              <a:rPr lang="en-US" b="1" dirty="0"/>
              <a:t>70 percent </a:t>
            </a:r>
            <a:r>
              <a:rPr lang="en-US" dirty="0"/>
              <a:t>of the total production of ICs in 1965.</a:t>
            </a:r>
          </a:p>
          <a:p>
            <a:r>
              <a:rPr lang="en-US" dirty="0"/>
              <a:t>While this share in chip demands has dropped to 8 percent today, the </a:t>
            </a:r>
            <a:r>
              <a:rPr lang="en-US" b="1" dirty="0"/>
              <a:t>Pentagon</a:t>
            </a:r>
            <a:r>
              <a:rPr lang="en-US" dirty="0"/>
              <a:t> remains the </a:t>
            </a:r>
            <a:r>
              <a:rPr lang="en-US" b="1" dirty="0"/>
              <a:t>biggest supporter of new technologies </a:t>
            </a:r>
            <a:r>
              <a:rPr lang="en-US" dirty="0"/>
              <a:t>and accounts for most of the purchases of the latest developments.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1645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614" y="1336432"/>
            <a:ext cx="9569871" cy="4391273"/>
          </a:xfrm>
        </p:spPr>
      </p:pic>
      <p:sp>
        <p:nvSpPr>
          <p:cNvPr id="5" name="TextBox 4"/>
          <p:cNvSpPr txBox="1"/>
          <p:nvPr/>
        </p:nvSpPr>
        <p:spPr>
          <a:xfrm>
            <a:off x="10450818" y="6550223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Source: Wikipedia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931990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256" y="2901318"/>
            <a:ext cx="8911687" cy="1280890"/>
          </a:xfrm>
        </p:spPr>
        <p:txBody>
          <a:bodyPr>
            <a:noAutofit/>
          </a:bodyPr>
          <a:lstStyle/>
          <a:p>
            <a:r>
              <a:rPr lang="en-GB" sz="4000" i="1" dirty="0"/>
              <a:t>_______ has made the greatest contribution to the development of computing.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823832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future hold?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6" b="99390" l="2667" r="97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6969" y="1706683"/>
            <a:ext cx="7620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14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15143"/>
            <a:ext cx="8915400" cy="3777622"/>
          </a:xfrm>
        </p:spPr>
        <p:txBody>
          <a:bodyPr>
            <a:normAutofit fontScale="25000" lnSpcReduction="20000"/>
          </a:bodyPr>
          <a:lstStyle/>
          <a:p>
            <a:r>
              <a:rPr lang="en-GB" dirty="0"/>
              <a:t>References: </a:t>
            </a:r>
            <a:endParaRPr lang="en-US" dirty="0"/>
          </a:p>
          <a:p>
            <a:r>
              <a:rPr lang="en-GB" b="1" dirty="0"/>
              <a:t>Slide 9:</a:t>
            </a:r>
            <a:endParaRPr lang="en-US" dirty="0"/>
          </a:p>
          <a:p>
            <a:r>
              <a:rPr lang="en-GB" u="sng" dirty="0">
                <a:hlinkClick r:id="rId2"/>
              </a:rPr>
              <a:t>http://www.history.com/topics/american-civil-war/civil-war-technology</a:t>
            </a:r>
            <a:endParaRPr lang="en-US" dirty="0"/>
          </a:p>
          <a:p>
            <a:r>
              <a:rPr lang="en-GB" b="1" dirty="0"/>
              <a:t>Slide 10:</a:t>
            </a:r>
            <a:endParaRPr lang="en-US" dirty="0"/>
          </a:p>
          <a:p>
            <a:r>
              <a:rPr lang="en-US" u="sng" dirty="0">
                <a:hlinkClick r:id="rId3"/>
              </a:rPr>
              <a:t>http://www.popularmechanics.com/military/research/g1577/7-surprising-scientific-advances-that-came-out-of-world-war-i/</a:t>
            </a:r>
            <a:endParaRPr lang="en-US" dirty="0"/>
          </a:p>
          <a:p>
            <a:r>
              <a:rPr lang="en-GB" b="1" dirty="0"/>
              <a:t>Slide 11:</a:t>
            </a:r>
            <a:endParaRPr lang="en-US" dirty="0"/>
          </a:p>
          <a:p>
            <a:r>
              <a:rPr lang="en-US" u="sng" dirty="0">
                <a:hlinkClick r:id="rId4"/>
              </a:rPr>
              <a:t>https://en.wikipedia.org/wiki/Cryptanalysis_of_the_Enigma</a:t>
            </a:r>
            <a:endParaRPr lang="en-US" dirty="0"/>
          </a:p>
          <a:p>
            <a:r>
              <a:rPr lang="en-GB" b="1" dirty="0"/>
              <a:t>Slide 12:</a:t>
            </a:r>
            <a:endParaRPr lang="en-US" dirty="0"/>
          </a:p>
          <a:p>
            <a:r>
              <a:rPr lang="en-GB" dirty="0"/>
              <a:t>https://en.wikipedia.org/wiki/Colossus_computer/</a:t>
            </a:r>
            <a:endParaRPr lang="en-US" dirty="0"/>
          </a:p>
          <a:p>
            <a:r>
              <a:rPr lang="en-GB" u="sng" dirty="0">
                <a:hlinkClick r:id="rId5"/>
              </a:rPr>
              <a:t>https://en.wikipedia.org/wiki/History_of_computing_hardware</a:t>
            </a:r>
            <a:endParaRPr lang="en-US" dirty="0"/>
          </a:p>
          <a:p>
            <a:r>
              <a:rPr lang="en-GB" b="1" dirty="0"/>
              <a:t>Slide 13 + 14:</a:t>
            </a:r>
            <a:endParaRPr lang="en-US" dirty="0"/>
          </a:p>
          <a:p>
            <a:r>
              <a:rPr lang="en-GB" u="sng" dirty="0">
                <a:hlinkClick r:id="rId6"/>
              </a:rPr>
              <a:t>https://en.wikipedia.org/wiki/ARPANET</a:t>
            </a:r>
            <a:endParaRPr lang="en-US" dirty="0"/>
          </a:p>
          <a:p>
            <a:r>
              <a:rPr lang="en-GB" u="sng" dirty="0">
                <a:hlinkClick r:id="rId7"/>
              </a:rPr>
              <a:t>http://science.howstuffworks.com/war-drive-technological-advancement1.htm</a:t>
            </a:r>
            <a:endParaRPr lang="en-US" dirty="0"/>
          </a:p>
          <a:p>
            <a:r>
              <a:rPr lang="en-GB" u="sng" dirty="0">
                <a:hlinkClick r:id="rId8"/>
              </a:rPr>
              <a:t>https://www.britannica.com/topic/ARPANET</a:t>
            </a:r>
            <a:endParaRPr lang="en-US" dirty="0"/>
          </a:p>
          <a:p>
            <a:r>
              <a:rPr lang="en-GB" u="sng" dirty="0">
                <a:hlinkClick r:id="rId9"/>
              </a:rPr>
              <a:t>https://en.wikipedia.org/wiki/DARPA</a:t>
            </a:r>
            <a:endParaRPr lang="en-US" dirty="0"/>
          </a:p>
          <a:p>
            <a:r>
              <a:rPr lang="en-GB" b="1" dirty="0"/>
              <a:t>Slide 15:</a:t>
            </a:r>
            <a:endParaRPr lang="en-US" dirty="0"/>
          </a:p>
          <a:p>
            <a:r>
              <a:rPr lang="en-GB" u="sng" dirty="0">
                <a:hlinkClick r:id="rId10"/>
              </a:rPr>
              <a:t>http://www.bloomberg.com/news/articles/2014-12-04/gps-as-we-know-it-happened-because-of-ronald-reagan</a:t>
            </a:r>
            <a:endParaRPr lang="en-US" dirty="0"/>
          </a:p>
          <a:p>
            <a:r>
              <a:rPr lang="en-GB" u="sng" dirty="0">
                <a:hlinkClick r:id="rId11"/>
              </a:rPr>
              <a:t>http://www.fleetistics.com/history-gps-satellites.php</a:t>
            </a:r>
            <a:r>
              <a:rPr lang="en-GB" dirty="0"/>
              <a:t> </a:t>
            </a:r>
            <a:endParaRPr lang="en-US" dirty="0"/>
          </a:p>
          <a:p>
            <a:r>
              <a:rPr lang="en-GB" b="1" dirty="0"/>
              <a:t>Slide 17:</a:t>
            </a:r>
            <a:endParaRPr lang="en-US" dirty="0"/>
          </a:p>
          <a:p>
            <a:r>
              <a:rPr lang="en-GB" u="sng" dirty="0">
                <a:hlinkClick r:id="rId12"/>
              </a:rPr>
              <a:t>http://www.alphr.com/features/373546/10-brilliant-darpa-inventions</a:t>
            </a:r>
            <a:endParaRPr lang="en-US" dirty="0"/>
          </a:p>
          <a:p>
            <a:r>
              <a:rPr lang="en-GB" dirty="0"/>
              <a:t> </a:t>
            </a:r>
            <a:endParaRPr lang="en-US" dirty="0"/>
          </a:p>
          <a:p>
            <a:r>
              <a:rPr lang="en-GB" b="1" dirty="0"/>
              <a:t>Slide 18:</a:t>
            </a:r>
            <a:endParaRPr lang="en-US" dirty="0"/>
          </a:p>
          <a:p>
            <a:r>
              <a:rPr lang="en-GB" u="sng" dirty="0">
                <a:hlinkClick r:id="rId13"/>
              </a:rPr>
              <a:t>http://www.silicon-valley-story.de/sv/militFunding.html</a:t>
            </a:r>
            <a:endParaRPr lang="en-US" dirty="0"/>
          </a:p>
          <a:p>
            <a:r>
              <a:rPr lang="en-GB" b="1" dirty="0"/>
              <a:t> </a:t>
            </a:r>
            <a:endParaRPr lang="en-US" dirty="0"/>
          </a:p>
          <a:p>
            <a:r>
              <a:rPr lang="en-GB" b="1" dirty="0"/>
              <a:t>Slide 19:</a:t>
            </a:r>
            <a:endParaRPr lang="en-US" dirty="0"/>
          </a:p>
          <a:p>
            <a:r>
              <a:rPr lang="en-GB" dirty="0"/>
              <a:t>http://www.defense.gov/News/Article/Article/686507/carter-reviews-new-technologies-from-dods-silicon-valley-unit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0020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838" y="2095500"/>
            <a:ext cx="3778250" cy="377825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 dirty="0"/>
              <a:t>George Boole (1815 – 1864)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46525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Alan Turing (1912-1954)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331690372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 Berners-Lee (1955 - 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192" y="2133600"/>
            <a:ext cx="2767442" cy="3778250"/>
          </a:xfrm>
        </p:spPr>
      </p:pic>
    </p:spTree>
    <p:extLst>
      <p:ext uri="{BB962C8B-B14F-4D97-AF65-F5344CB8AC3E}">
        <p14:creationId xmlns:p14="http://schemas.microsoft.com/office/powerpoint/2010/main" val="185152554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 Gates (1955 - 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7538" y="2133600"/>
            <a:ext cx="2698750" cy="3778250"/>
          </a:xfrm>
        </p:spPr>
      </p:pic>
    </p:spTree>
    <p:extLst>
      <p:ext uri="{BB962C8B-B14F-4D97-AF65-F5344CB8AC3E}">
        <p14:creationId xmlns:p14="http://schemas.microsoft.com/office/powerpoint/2010/main" val="4181651121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Steve Jobs (1955 – 2011)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547744220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87321" y="395512"/>
            <a:ext cx="9751475" cy="1280890"/>
          </a:xfrm>
        </p:spPr>
        <p:txBody>
          <a:bodyPr>
            <a:normAutofit/>
          </a:bodyPr>
          <a:lstStyle/>
          <a:p>
            <a:r>
              <a:rPr lang="en-GB" dirty="0"/>
              <a:t>What about War?</a:t>
            </a:r>
            <a:br>
              <a:rPr lang="en-GB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7321" y="958361"/>
            <a:ext cx="1060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31B4E6">
                    <a:lumMod val="75000"/>
                  </a:srgbClr>
                </a:solidFill>
                <a:ea typeface="+mj-ea"/>
                <a:cs typeface="+mj-cs"/>
              </a:rPr>
              <a:t>Does war drive technological advancements?</a:t>
            </a:r>
            <a:endParaRPr lang="en-US" sz="2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GB" sz="2400" dirty="0"/>
              <a:t>Telegraph</a:t>
            </a:r>
          </a:p>
          <a:p>
            <a:r>
              <a:rPr lang="en-GB" sz="2400" dirty="0"/>
              <a:t>Mass radio</a:t>
            </a:r>
          </a:p>
          <a:p>
            <a:r>
              <a:rPr lang="en-GB" sz="2400" dirty="0"/>
              <a:t>Radar</a:t>
            </a:r>
          </a:p>
          <a:p>
            <a:r>
              <a:rPr lang="en-GB" sz="2400" dirty="0"/>
              <a:t>GPS</a:t>
            </a:r>
          </a:p>
          <a:p>
            <a:r>
              <a:rPr lang="en-GB" sz="2400" dirty="0"/>
              <a:t>Internet</a:t>
            </a:r>
          </a:p>
          <a:p>
            <a:r>
              <a:rPr lang="en-GB" sz="2400" dirty="0"/>
              <a:t>Silicon Valley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331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Telegraph – American Civil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7991" y="2230315"/>
            <a:ext cx="5621216" cy="3777622"/>
          </a:xfrm>
        </p:spPr>
        <p:txBody>
          <a:bodyPr>
            <a:noAutofit/>
          </a:bodyPr>
          <a:lstStyle/>
          <a:p>
            <a:r>
              <a:rPr lang="en-GB" dirty="0"/>
              <a:t>The telegraph was in theory the first ‘internet’</a:t>
            </a:r>
          </a:p>
          <a:p>
            <a:r>
              <a:rPr lang="en-US" b="1" dirty="0"/>
              <a:t>4,000 miles of telegraph wire </a:t>
            </a:r>
            <a:r>
              <a:rPr lang="en-US" dirty="0"/>
              <a:t>in 1862</a:t>
            </a:r>
          </a:p>
          <a:p>
            <a:r>
              <a:rPr lang="en-US" dirty="0"/>
              <a:t>More than a </a:t>
            </a:r>
            <a:r>
              <a:rPr lang="en-US" b="1" dirty="0"/>
              <a:t>million messages</a:t>
            </a:r>
            <a:r>
              <a:rPr lang="en-US" dirty="0"/>
              <a:t> sent to and from the battlefield.</a:t>
            </a:r>
          </a:p>
          <a:p>
            <a:r>
              <a:rPr lang="en-GB" dirty="0"/>
              <a:t>It allowed </a:t>
            </a:r>
            <a:r>
              <a:rPr lang="en-GB" b="1" dirty="0"/>
              <a:t>communications</a:t>
            </a:r>
            <a:r>
              <a:rPr lang="en-GB" dirty="0"/>
              <a:t> to be sent </a:t>
            </a:r>
            <a:r>
              <a:rPr lang="en-GB" b="1" dirty="0"/>
              <a:t>over long distances</a:t>
            </a:r>
            <a:r>
              <a:rPr lang="en-GB" dirty="0"/>
              <a:t> at a rapid speed.</a:t>
            </a:r>
            <a:endParaRPr lang="en-US" dirty="0"/>
          </a:p>
          <a:p>
            <a:r>
              <a:rPr lang="en-US" dirty="0"/>
              <a:t>Innovations like this did not just change the way people fought wars–they also </a:t>
            </a:r>
            <a:r>
              <a:rPr lang="en-US" b="1" dirty="0"/>
              <a:t>changed the way people lived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782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3610" y="2230315"/>
            <a:ext cx="329638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81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307</TotalTime>
  <Words>459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Wisp</vt:lpstr>
      <vt:lpstr>TED Talk </vt:lpstr>
      <vt:lpstr>_______ has made the greatest contribution to the development of computing.</vt:lpstr>
      <vt:lpstr>George Boole (1815 – 1864)</vt:lpstr>
      <vt:lpstr>Alan Turing (1912-1954)</vt:lpstr>
      <vt:lpstr>Tim Berners-Lee (1955 - )</vt:lpstr>
      <vt:lpstr>Bill Gates (1955 - )</vt:lpstr>
      <vt:lpstr>Steve Jobs (1955 – 2011)</vt:lpstr>
      <vt:lpstr>What about War? </vt:lpstr>
      <vt:lpstr>Telegraph – American Civil War</vt:lpstr>
      <vt:lpstr>Radio – World War I</vt:lpstr>
      <vt:lpstr>Collossus – World War II</vt:lpstr>
      <vt:lpstr>The Internet</vt:lpstr>
      <vt:lpstr>The Internet</vt:lpstr>
      <vt:lpstr>GPS – Cold War</vt:lpstr>
      <vt:lpstr>What about Steve Jobs?</vt:lpstr>
      <vt:lpstr>What about Bill Gates and Tim Berners-Lee?</vt:lpstr>
      <vt:lpstr>Who funded this research?</vt:lpstr>
      <vt:lpstr>Where did Silicon Valley come from?</vt:lpstr>
      <vt:lpstr>PowerPoint Presentation</vt:lpstr>
      <vt:lpstr>What does the future hold?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</dc:title>
  <dc:creator>Brandon Dooley</dc:creator>
  <cp:lastModifiedBy>Brandon Dooley</cp:lastModifiedBy>
  <cp:revision>26</cp:revision>
  <dcterms:created xsi:type="dcterms:W3CDTF">2016-11-28T10:57:17Z</dcterms:created>
  <dcterms:modified xsi:type="dcterms:W3CDTF">2016-12-06T12:45:50Z</dcterms:modified>
</cp:coreProperties>
</file>